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69" r:id="rId4"/>
    <p:sldId id="258" r:id="rId5"/>
    <p:sldId id="259" r:id="rId6"/>
    <p:sldId id="288" r:id="rId7"/>
    <p:sldId id="290" r:id="rId8"/>
    <p:sldId id="291" r:id="rId9"/>
    <p:sldId id="270" r:id="rId10"/>
    <p:sldId id="260" r:id="rId11"/>
    <p:sldId id="262" r:id="rId12"/>
    <p:sldId id="264" r:id="rId13"/>
    <p:sldId id="257" r:id="rId14"/>
    <p:sldId id="285" r:id="rId15"/>
    <p:sldId id="263" r:id="rId16"/>
    <p:sldId id="286" r:id="rId17"/>
    <p:sldId id="280" r:id="rId18"/>
    <p:sldId id="267" r:id="rId19"/>
    <p:sldId id="261" r:id="rId20"/>
    <p:sldId id="282" r:id="rId21"/>
    <p:sldId id="273" r:id="rId22"/>
    <p:sldId id="265" r:id="rId23"/>
    <p:sldId id="293" r:id="rId24"/>
    <p:sldId id="268" r:id="rId25"/>
    <p:sldId id="274" r:id="rId26"/>
    <p:sldId id="275" r:id="rId27"/>
    <p:sldId id="276" r:id="rId28"/>
    <p:sldId id="277" r:id="rId29"/>
    <p:sldId id="287" r:id="rId30"/>
    <p:sldId id="278" r:id="rId31"/>
    <p:sldId id="292" r:id="rId32"/>
    <p:sldId id="289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103" autoAdjust="0"/>
  </p:normalViewPr>
  <p:slideViewPr>
    <p:cSldViewPr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66CF0-C4CF-4660-8AB9-FDAC46D75DA4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39A46-45EB-4FA5-A327-5A09C07792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713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66CF0-C4CF-4660-8AB9-FDAC46D75DA4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39A46-45EB-4FA5-A327-5A09C07792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721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66CF0-C4CF-4660-8AB9-FDAC46D75DA4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39A46-45EB-4FA5-A327-5A09C07792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312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66CF0-C4CF-4660-8AB9-FDAC46D75DA4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39A46-45EB-4FA5-A327-5A09C07792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919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66CF0-C4CF-4660-8AB9-FDAC46D75DA4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39A46-45EB-4FA5-A327-5A09C07792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107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66CF0-C4CF-4660-8AB9-FDAC46D75DA4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39A46-45EB-4FA5-A327-5A09C07792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151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66CF0-C4CF-4660-8AB9-FDAC46D75DA4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39A46-45EB-4FA5-A327-5A09C07792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755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66CF0-C4CF-4660-8AB9-FDAC46D75DA4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39A46-45EB-4FA5-A327-5A09C07792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880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66CF0-C4CF-4660-8AB9-FDAC46D75DA4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39A46-45EB-4FA5-A327-5A09C07792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948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66CF0-C4CF-4660-8AB9-FDAC46D75DA4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39A46-45EB-4FA5-A327-5A09C07792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885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66CF0-C4CF-4660-8AB9-FDAC46D75DA4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39A46-45EB-4FA5-A327-5A09C07792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476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66CF0-C4CF-4660-8AB9-FDAC46D75DA4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39A46-45EB-4FA5-A327-5A09C07792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986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nsportal.ru/detskiy-sad/konstruirovanie-ruchnoy-trud/2015/03/27/konstruktivnoe-tvorchestvo-v-detskom-sadu#ftnt1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22"/>
            <a:ext cx="9130568" cy="684792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907704" y="476672"/>
            <a:ext cx="564840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Конструирование 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детском саду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669" y="2780928"/>
            <a:ext cx="4955046" cy="3457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51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74"/>
            <a:ext cx="9130568" cy="684792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27584" y="404664"/>
            <a:ext cx="7560840" cy="8679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оборудование.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Строительный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 представляет собой набор разнообразных геометрических тел (куб, цилиндр, призма и т.д.). Он делится на мелкий (настольный) и крупный. На занятиях используются в основном  разнообразные наборы мелкого (настольного) строительного материала, за исключением коллективных крупногабаритных построек, где применяется крупный набор.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Конструкторы. Сегодня дошкольник имеет возможность работать с различными конструкторами.</a:t>
            </a:r>
          </a:p>
          <a:p>
            <a:pPr lvl="0">
              <a:lnSpc>
                <a:spcPct val="150000"/>
              </a:lnSpc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характеру использования: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Конструкторы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предполагающие одноразовое изготовление постройки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(они предполагают склеивание деталей, после чего конструктор нельзя повторно использовать).</a:t>
            </a:r>
          </a:p>
          <a:p>
            <a:pPr>
              <a:lnSpc>
                <a:spcPct val="150000"/>
              </a:lnSpc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/>
              <a:t>  </a:t>
            </a:r>
          </a:p>
        </p:txBody>
      </p:sp>
    </p:spTree>
    <p:extLst>
      <p:ext uri="{BB962C8B-B14F-4D97-AF65-F5344CB8AC3E}">
        <p14:creationId xmlns:p14="http://schemas.microsoft.com/office/powerpoint/2010/main" val="81429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74"/>
            <a:ext cx="9130568" cy="684792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55576" y="404664"/>
            <a:ext cx="7704856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200000"/>
              </a:lnSpc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Конструкторы, ограниченные в содержании построек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(состоят из элементов (форм), которые можно использовать только для получения определённых видов построек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lvl="0">
              <a:lnSpc>
                <a:spcPct val="200000"/>
              </a:lnSpc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200000"/>
              </a:lnSpc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Конструкторы универсальные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(не ограничены ни в содержании построек, ни в возможности многократного использования).</a:t>
            </a:r>
          </a:p>
          <a:p>
            <a:pPr>
              <a:lnSpc>
                <a:spcPct val="200000"/>
              </a:lnSpc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материалу: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деревянные; пластмассовые; металлические; керамические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200000"/>
              </a:lnSpc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200000"/>
              </a:lnSpc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200000"/>
              </a:lnSpc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200000"/>
              </a:lnSpc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63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74"/>
            <a:ext cx="9130568" cy="684792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55576" y="335846"/>
            <a:ext cx="770485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Приёмы конструирования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частей на основе (обучение с раннего возраста);</a:t>
            </a:r>
          </a:p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соединение частей друг с другом (обучение с раннего возраста);</a:t>
            </a:r>
          </a:p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приклеивание (обучение с раннего возраста);</a:t>
            </a:r>
          </a:p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заклеивание (обучение с младшей группы);</a:t>
            </a:r>
          </a:p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склеивание (обучение с младшей группы);</a:t>
            </a:r>
          </a:p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пришивание (обучение со старших групп);</a:t>
            </a:r>
          </a:p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прокалывание (обучение со старших групп);</a:t>
            </a:r>
          </a:p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закручивание (обучение со старших групп);</a:t>
            </a:r>
          </a:p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зажимание (обучение со средней группы);</a:t>
            </a:r>
          </a:p>
          <a:p>
            <a:pPr lvl="0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сминание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(обучение с раннего возраста);</a:t>
            </a:r>
          </a:p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сгибание (разгибание, выгибание) (обучение с раннего возраста);</a:t>
            </a:r>
          </a:p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сложение (обучение с младшей группы);</a:t>
            </a:r>
          </a:p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разворачивание (сворачивание);</a:t>
            </a:r>
          </a:p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скручивание (раскручивание);</a:t>
            </a:r>
          </a:p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обматывание (обучение со старших групп);</a:t>
            </a:r>
          </a:p>
          <a:p>
            <a:pPr lvl="0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примазывание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(обучение с младшей группы).</a:t>
            </a:r>
          </a:p>
        </p:txBody>
      </p:sp>
    </p:spTree>
    <p:extLst>
      <p:ext uri="{BB962C8B-B14F-4D97-AF65-F5344CB8AC3E}">
        <p14:creationId xmlns:p14="http://schemas.microsoft.com/office/powerpoint/2010/main" val="217771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2" y="-24011"/>
            <a:ext cx="9130568" cy="684792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71600" y="510240"/>
            <a:ext cx="712879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Маленький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— инженер по своей природе. Ему нравится создавать новое, изобретать необычные конструкции. Если попытаться соотнести сложность задач, которые каждую минуту решает маленький человек, с его силами, знаниями и возможностями — получится, что задачи эти нисколько не легче, нежели те, которые решает профессиональный архитектор или студент старшего курса технического вуза. Может быть, малыш инстинктивно чувствует, насколько конструирование помогает ему развиваться? </a:t>
            </a:r>
            <a:r>
              <a:rPr lang="ru-RU" sz="2400" b="1" dirty="0"/>
              <a:t> 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46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2" y="-10319"/>
            <a:ext cx="9130568" cy="684792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71600" y="510240"/>
            <a:ext cx="417646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младшая группа 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(от 2 до 3 лет)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первой младшей группе задачей воспитателя становится воспитание у детей желания самостоятельно, и без помощи взрослого выполнять несложные действия с деталями конструктора. Вызывать интерес к своей постройке и желание с ней поиграть. На этом этапе для осуществления воспитательной работы вводится простой строительный материал .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5" descr="C:\Users\Admin\Downloads\IMG-20220302-WA01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15681"/>
            <a:ext cx="3005686" cy="29299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C:\Users\Admin\Downloads\IMG-20220302-WA0120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462" y="3546868"/>
            <a:ext cx="3005686" cy="26904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265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10074"/>
            <a:ext cx="9252520" cy="684792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27584" y="476672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332656"/>
            <a:ext cx="4608512" cy="5124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Конструктивная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деятельность во второй младшей группе ограничена возведением несложных построек по образцу и по замыслу.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Поощрение исследовательского интереса, проведение простейших наблюдений. Знакомство со способами обследования предметов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Подведение детей к простейшему анализу созданных построек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Закрепление умения различать, называть основные строительные детали (кубики, кирпичики, пластины,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цилиндры.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6" name="Picture 4" descr="C:\Users\Admin\Downloads\IMG-20220302-WA01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556792"/>
            <a:ext cx="3404545" cy="30829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139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68" y="0"/>
            <a:ext cx="9130568" cy="684792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27584" y="476672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5" name="Picture 3" descr="C:\Users\Admin\Downloads\IMG_20220301_1446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8544" y="4284743"/>
            <a:ext cx="2499069" cy="25065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27584" y="661339"/>
            <a:ext cx="396044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группа 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(от 4 до 5 лет)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средней группе усложняется конструирование. Формируются навыки конструирования по собственному замыслу.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при помощи воспитателя приучаются к аккуратности и качественности построения конструкций. Учатся создавать конструкции из различных природных и бросовых материалов, проявлять творческие способности в конструировании</a:t>
            </a:r>
          </a:p>
        </p:txBody>
      </p:sp>
      <p:pic>
        <p:nvPicPr>
          <p:cNvPr id="8" name="Picture 5" descr="C:\Users\Admin\Downloads\IMG-20220302-WA0125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74909">
            <a:off x="5926910" y="558137"/>
            <a:ext cx="2278341" cy="18618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6108">
            <a:off x="5846920" y="4472612"/>
            <a:ext cx="2290472" cy="17954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22" name="Picture 2" descr="C:\Users\Admin\Downloads\IMG-20220303-WA003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1270">
            <a:off x="4566090" y="2528039"/>
            <a:ext cx="2404263" cy="17918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433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" y="26609"/>
            <a:ext cx="9238072" cy="68479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55576" y="908720"/>
            <a:ext cx="439248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группа 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(от 5 до 6 лет)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 характеризуется умением анализировать условия, в которых протекает эта деятельность. Конструктивная деятельность может осуществляться на основе схемы, по условиям и по замыслу. Появляется конструирование в ходе совместной деятельности.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воспитателя состоит в том, чтобы стимулировать у детей творческую инициативу, фантазию, находчивость, экспериментирование, желание усовершенствовать уже готовую конструкцию.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118" y="441251"/>
            <a:ext cx="2437374" cy="28664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098" name="Picture 2" descr="C:\Users\Admin\Downloads\IMG_20220301_1446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6944" y="3450571"/>
            <a:ext cx="2437374" cy="299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395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2" y="-14533"/>
            <a:ext cx="9130568" cy="6847926"/>
          </a:xfrm>
          <a:prstGeom prst="rect">
            <a:avLst/>
          </a:prstGeom>
        </p:spPr>
      </p:pic>
      <p:pic>
        <p:nvPicPr>
          <p:cNvPr id="2050" name="Picture 2" descr="C:\Users\Admin\Downloads\IMG_20220301_1512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48680"/>
            <a:ext cx="2304256" cy="28804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39952" y="764704"/>
            <a:ext cx="367240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Подготовительная группа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(6-7 лет).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подготовительной группе дети в значительной степени осваивают конструирование из строительного материала. Они свободно владеют знаниями, умениями и навыками полученными ранее. Свободные постройки становятся симметричными и пропорциональными, их строительство осуществляется на основе зрительной ориентировки.</a:t>
            </a:r>
          </a:p>
        </p:txBody>
      </p:sp>
      <p:pic>
        <p:nvPicPr>
          <p:cNvPr id="12" name="Picture 2" descr="C:\Users\Admin\Downloads\IMG_20220302_12113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355" y="3717032"/>
            <a:ext cx="3000336" cy="22502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142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20604"/>
            <a:ext cx="9130568" cy="68479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277" y="554793"/>
            <a:ext cx="2376264" cy="31683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635" y="1992970"/>
            <a:ext cx="2322258" cy="30963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168" y="3284984"/>
            <a:ext cx="2369762" cy="29397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1059659" y="575977"/>
            <a:ext cx="41433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Конструирование из крупногабаритных модулей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23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2" y="10074"/>
            <a:ext cx="9130568" cy="684792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27584" y="332656"/>
            <a:ext cx="7482116" cy="6372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 (от латинского «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соnstruerе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 означает приведение в определенное взаимоположение различных предметов, частей, элементов</a:t>
            </a:r>
            <a:r>
              <a:rPr lang="ru-RU" sz="1600" b="1" u="sng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[1]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Детское конструирование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это один из видов художественно-изобразительной деятельности, направленной на создание разнообразных построек из строительных наборов, конструкторов; изготовление поделок, игрушек, атрибутов для игр из бумаги, картона, природных, бросовых материалов. Детское конструирование в ходе исторического развития общества и его культуры вычленялось из конструктивной деятельности взрослого. Основное отличие состоит в том, что продукты конструктивной деятельности взрослого наукоёмкие, сложные по своему функциональному назначению, а результаты детского конструирования просты и лаконичны как по своей форме, так и по содержанию. Однако в деятельности взрослого и ребёнка есть одна общая характеристика. И в том и в другом случае конструкция имеет практическое назначение, а именно в мире взрослых она обеспечивает жизнедеятельность человека, а в мире ребёнка организует его игру как один из видов его деятельности. Игра часто сопровождает процесс конструирования, а выполненные детьми поделки используются в играх. </a:t>
            </a:r>
          </a:p>
        </p:txBody>
      </p:sp>
    </p:spTree>
    <p:extLst>
      <p:ext uri="{BB962C8B-B14F-4D97-AF65-F5344CB8AC3E}">
        <p14:creationId xmlns:p14="http://schemas.microsoft.com/office/powerpoint/2010/main" val="426513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59910" y="3244334"/>
            <a:ext cx="52288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solidFill>
                  <a:schemeClr val="bg1"/>
                </a:solidFill>
              </a:rPr>
              <a:t>МагнитныМагнитный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конструктормй</a:t>
            </a:r>
            <a:r>
              <a:rPr lang="ru-RU" b="1" dirty="0" smtClean="0">
                <a:solidFill>
                  <a:schemeClr val="bg1"/>
                </a:solidFill>
              </a:rPr>
              <a:t> конструктор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690" y="10074"/>
            <a:ext cx="9130568" cy="68479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30501" y="677897"/>
            <a:ext cx="3463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Магнитный                    конструктор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615" y="908720"/>
            <a:ext cx="3499353" cy="41636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525" y="1988840"/>
            <a:ext cx="3247076" cy="38420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9559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4" y="-17063"/>
            <a:ext cx="9166751" cy="6875063"/>
          </a:xfrm>
          <a:prstGeom prst="rect">
            <a:avLst/>
          </a:prstGeom>
        </p:spPr>
      </p:pic>
      <p:pic>
        <p:nvPicPr>
          <p:cNvPr id="6146" name="Picture 2" descr="C:\Users\Admin\Downloads\IMG_20220302_121541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33" y="764704"/>
            <a:ext cx="3310627" cy="24829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dmin\Downloads\IMG_20220302_1216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839" y="3440429"/>
            <a:ext cx="2740465" cy="28116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Admin\Downloads\IMG-20220302-WA0125 (1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5" y="966968"/>
            <a:ext cx="3755659" cy="50075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412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460"/>
            <a:ext cx="9162434" cy="6884459"/>
          </a:xfrm>
          <a:prstGeom prst="rect">
            <a:avLst/>
          </a:prstGeom>
        </p:spPr>
      </p:pic>
      <p:pic>
        <p:nvPicPr>
          <p:cNvPr id="1026" name="Picture 2" descr="C:\Users\Admin\Downloads\IMG_20220302_1634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082" y="476672"/>
            <a:ext cx="3552394" cy="2664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ownloads\IMG_20220302_1641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001" y="2132856"/>
            <a:ext cx="3142600" cy="40155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ownloads\IMG_20220302_16342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357" y="3397504"/>
            <a:ext cx="3667860" cy="27508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439476" y="503560"/>
            <a:ext cx="3463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 из бумаги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29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34" y="-26460"/>
            <a:ext cx="9162434" cy="688445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39476" y="503560"/>
            <a:ext cx="3463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Конструирвание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бумаги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C:\Users\Admin\Downloads\IMG-20220303-WA01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87716"/>
            <a:ext cx="4104456" cy="29894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Admin\Downloads\IMG-20220303-WA012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280" y="1951725"/>
            <a:ext cx="2664296" cy="37019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270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2309" y="-90974"/>
            <a:ext cx="9165592" cy="6847926"/>
          </a:xfrm>
          <a:prstGeom prst="rect">
            <a:avLst/>
          </a:prstGeom>
        </p:spPr>
      </p:pic>
      <p:pic>
        <p:nvPicPr>
          <p:cNvPr id="4099" name="Picture 3" descr="C:\Users\Admin\Downloads\IMG-20220302-WA01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061" y="540715"/>
            <a:ext cx="3909323" cy="28342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https://rchoztorg.ru/image/cache/catalog/samson/5/konstruktor-metallicheskij-yunlandiya-dlya-urokov-truda-3-razvivayuschij-292-elementa-104681-sn-rchoztorg-ru-134757505-600x6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009" y="4688948"/>
            <a:ext cx="1872208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https://rc-today.ru/UserFiles/Image/5c/8e/konstruktor_metallicheskii_dzhip_00955dk_5b44ac1117eaf_8048_bi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617" y="4653136"/>
            <a:ext cx="1833767" cy="165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9" name="Picture 13" descr="https://www.ukazka.ru/img/dop/93/937781/uk1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377" y="3721722"/>
            <a:ext cx="2160240" cy="1862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76672"/>
            <a:ext cx="29523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Металлический конструктор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C:\Users\Admin\Downloads\IMG-20220303-WA0054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785"/>
          <a:stretch/>
        </p:blipFill>
        <p:spPr bwMode="auto">
          <a:xfrm>
            <a:off x="1005463" y="1821578"/>
            <a:ext cx="2773731" cy="30475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906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2" y="0"/>
            <a:ext cx="9130568" cy="6847926"/>
          </a:xfrm>
          <a:prstGeom prst="rect">
            <a:avLst/>
          </a:prstGeom>
        </p:spPr>
      </p:pic>
      <p:pic>
        <p:nvPicPr>
          <p:cNvPr id="7170" name="Picture 2" descr="C:\Users\Admin\Downloads\IMG-20220302-WA00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38895"/>
            <a:ext cx="3317613" cy="4426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dmin\Downloads\IMG-20220302-WA008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577055"/>
            <a:ext cx="3456383" cy="30779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Admin\Downloads\IMG-20220302-WA006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6" t="8013" r="10404" b="21884"/>
          <a:stretch/>
        </p:blipFill>
        <p:spPr bwMode="auto">
          <a:xfrm rot="16200000">
            <a:off x="5421906" y="3221442"/>
            <a:ext cx="2332633" cy="35550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577056"/>
            <a:ext cx="42711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«Конструируем вместе </a:t>
            </a:r>
            <a:endParaRPr lang="ru-RU" sz="28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детьми»</a:t>
            </a:r>
          </a:p>
        </p:txBody>
      </p:sp>
    </p:spTree>
    <p:extLst>
      <p:ext uri="{BB962C8B-B14F-4D97-AF65-F5344CB8AC3E}">
        <p14:creationId xmlns:p14="http://schemas.microsoft.com/office/powerpoint/2010/main" val="46137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2" y="0"/>
            <a:ext cx="9130568" cy="6847926"/>
          </a:xfrm>
          <a:prstGeom prst="rect">
            <a:avLst/>
          </a:prstGeom>
        </p:spPr>
      </p:pic>
      <p:pic>
        <p:nvPicPr>
          <p:cNvPr id="10" name="Picture 4" descr="C:\Users\Admin\Downloads\IMG-20220302-WA00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22125"/>
            <a:ext cx="2088232" cy="29617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Admin\Downloads\IMG-20220302-WA006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334738"/>
            <a:ext cx="2120882" cy="29270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Admin\Downloads\IMG-20220302-WA014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15"/>
          <a:stretch/>
        </p:blipFill>
        <p:spPr bwMode="auto">
          <a:xfrm>
            <a:off x="3314947" y="980728"/>
            <a:ext cx="2468009" cy="38822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3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2" y="0"/>
            <a:ext cx="9130568" cy="6847926"/>
          </a:xfrm>
          <a:prstGeom prst="rect">
            <a:avLst/>
          </a:prstGeom>
        </p:spPr>
      </p:pic>
      <p:pic>
        <p:nvPicPr>
          <p:cNvPr id="9218" name="Picture 2" descr="C:\Users\Admin\Downloads\IMG-20220302-WA01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0688"/>
            <a:ext cx="3679124" cy="54060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Admin\Downloads\IMG-20220302-WA0019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755" y="620688"/>
            <a:ext cx="3547886" cy="19956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Admin\Downloads\IMG-20220303-WA0075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71" b="26448"/>
          <a:stretch/>
        </p:blipFill>
        <p:spPr bwMode="auto">
          <a:xfrm>
            <a:off x="5036384" y="2780928"/>
            <a:ext cx="2802012" cy="30220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95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2" y="0"/>
            <a:ext cx="9130568" cy="6847926"/>
          </a:xfrm>
          <a:prstGeom prst="rect">
            <a:avLst/>
          </a:prstGeom>
        </p:spPr>
      </p:pic>
      <p:pic>
        <p:nvPicPr>
          <p:cNvPr id="10242" name="Picture 2" descr="C:\Users\Admin\Downloads\IMG-20220302-WA01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967" y="1124744"/>
            <a:ext cx="3294366" cy="43924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Admin\Downloads\IMG-20220302-WA00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543" y="662734"/>
            <a:ext cx="2520280" cy="26582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5" descr="IMG_20170428_1453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2" descr="C:\Users\Admin\Downloads\IMG-20220302-WA009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881" y="3573016"/>
            <a:ext cx="2975604" cy="2520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102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0568" cy="6847926"/>
          </a:xfrm>
          <a:prstGeom prst="rect">
            <a:avLst/>
          </a:prstGeom>
        </p:spPr>
      </p:pic>
      <p:pic>
        <p:nvPicPr>
          <p:cNvPr id="20482" name="Picture 2" descr="C:\Users\Admin\Downloads\IMG_20170428_1459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75" y="970336"/>
            <a:ext cx="2928541" cy="52062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5" descr="IMG_20170428_1453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7" descr="IMG_20170428_145330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9" descr="IMG_20170428_145330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1" descr="IMG_20170428_145757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3" descr="IMG_20170428_145757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5" descr="IMG_20170428_145757.jp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7" descr="IMG_20170428_145757.jpg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20" descr="IMG_20170428_145757.jpg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AutoShape 22" descr="IMG_20170428_145757.jpg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24" descr="IMG_20170428_145757.jpg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5" name="Picture 25" descr="C:\Users\Admin\Downloads\IMG_20170428_14533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03835"/>
            <a:ext cx="3543318" cy="19931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6" name="Picture 26" descr="C:\Users\Admin\Downloads\IMG_20170428_14562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737" y="3157598"/>
            <a:ext cx="2376264" cy="31517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069975" y="465138"/>
            <a:ext cx="71893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 из бросового материала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940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2" y="-9128"/>
            <a:ext cx="9130568" cy="684792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83568" y="332656"/>
            <a:ext cx="762613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  <a:t>Целью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обучения является не только овладение элементарными навыками ручного труда, но и развитие умственного и эстетического воспитания ребенка, развитие его творческих, технических способностей.</a:t>
            </a:r>
          </a:p>
          <a:p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                                                                                                                           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Сформировать у детей интерес к конструкторской деятельности, желание экспериментировать.</a:t>
            </a:r>
          </a:p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Развивать воображение, умение видеть необычное в обычных предметах, развивать мелкую моторику рук, мышление, внимание.</a:t>
            </a:r>
          </a:p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Развивать художественно-творческие способности детей.</a:t>
            </a:r>
          </a:p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 эстетического восприятия художественного вкуса.</a:t>
            </a:r>
          </a:p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Развивать способность к самоанализу конструкций, схем, содержания своих эскизов игрушек, панно-картин.</a:t>
            </a:r>
          </a:p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 Учить детей различным приемам преобразования бумаги, ткани, природного и бросового материала.</a:t>
            </a:r>
          </a:p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7. Учить создавать совместные декоративные конструкции из разных материалов.</a:t>
            </a:r>
          </a:p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8. Продолжать развивать интерес к конструированию из объемных форм, способности детей к анализу и синтезу, способности комбинированию.</a:t>
            </a:r>
          </a:p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восприятие формы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способность выделять фигуру из фона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выделять основные признаки объекта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глазомер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репродуктивное и творческое воображение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зрительную моторную координацию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зрительный анализ-синтез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умение работать по правилам.</a:t>
            </a:r>
          </a:p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10. Воспитывать желание делать новые поделки, аккуратно, добиваться успеха.</a:t>
            </a:r>
          </a:p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11. Воспитывать дружеские отношения между детьми, стремление помогать друг другу.</a:t>
            </a: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00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62" y="10074"/>
            <a:ext cx="9130568" cy="6847926"/>
          </a:xfrm>
          <a:prstGeom prst="rect">
            <a:avLst/>
          </a:prstGeom>
        </p:spPr>
      </p:pic>
      <p:pic>
        <p:nvPicPr>
          <p:cNvPr id="10" name="Picture 3" descr="C:\Users\Admin\Downloads\IMG_20170428_1452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423963"/>
            <a:ext cx="3571274" cy="28133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IMG_20170428_14575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IMG_20170428_145757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IMG_20170428_145757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3" name="Picture 9" descr="C:\Users\Admin\Downloads\IMG_20170428_1500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516" y="414288"/>
            <a:ext cx="3908500" cy="27986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860032" y="764704"/>
            <a:ext cx="35283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 из природного материла</a:t>
            </a:r>
            <a:endParaRPr lang="ru-RU" sz="2800" dirty="0"/>
          </a:p>
        </p:txBody>
      </p:sp>
      <p:pic>
        <p:nvPicPr>
          <p:cNvPr id="7170" name="Picture 2" descr="C:\Users\Admin\Downloads\IMG-20220303-WA00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517" y="3505694"/>
            <a:ext cx="3673378" cy="27550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38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324" y="10074"/>
            <a:ext cx="9130568" cy="6847926"/>
          </a:xfrm>
          <a:prstGeom prst="rect">
            <a:avLst/>
          </a:prstGeom>
        </p:spPr>
      </p:pic>
      <p:sp>
        <p:nvSpPr>
          <p:cNvPr id="4" name="AutoShape 4" descr="IMG_20170428_14575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IMG_20170428_145757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IMG_20170428_145757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4" name="Picture 2" descr="C:\Users\Admin\Downloads\IMG-20220303-WA00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717032"/>
            <a:ext cx="2976331" cy="22322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Admin\Downloads\IMG-20220303-WA003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66" y="692696"/>
            <a:ext cx="3355594" cy="25166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Admin\Downloads\IMG-20220303-WA004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73" b="11283"/>
          <a:stretch/>
        </p:blipFill>
        <p:spPr bwMode="auto">
          <a:xfrm>
            <a:off x="4932040" y="697856"/>
            <a:ext cx="2871763" cy="25115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357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032" y="7937"/>
            <a:ext cx="9289032" cy="6847926"/>
          </a:xfrm>
          <a:prstGeom prst="rect">
            <a:avLst/>
          </a:prstGeom>
        </p:spPr>
      </p:pic>
      <p:sp>
        <p:nvSpPr>
          <p:cNvPr id="4" name="AutoShape 4" descr="IMG_20170428_14575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IMG_20170428_145757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IMG_20170428_145757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C:\Users\Admin\Downloads\IMG-20220303-WA00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20686"/>
            <a:ext cx="2808312" cy="25922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ownloads\1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624136"/>
            <a:ext cx="3451786" cy="25888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ownloads\14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83" b="22202"/>
          <a:stretch/>
        </p:blipFill>
        <p:spPr bwMode="auto">
          <a:xfrm>
            <a:off x="1043608" y="3573016"/>
            <a:ext cx="4138325" cy="25253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dmin\Downloads\14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5" y="3600425"/>
            <a:ext cx="2520280" cy="23488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620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74"/>
            <a:ext cx="9130568" cy="684792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56872" y="908718"/>
            <a:ext cx="724352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                      Виды конструирования</a:t>
            </a:r>
            <a:endParaRPr lang="ru-RU" sz="2400" dirty="0">
              <a:solidFill>
                <a:srgbClr val="002060"/>
              </a:solidFill>
            </a:endParaRPr>
          </a:p>
          <a:p>
            <a:endParaRPr lang="ru-RU" sz="2400" i="1" dirty="0" smtClean="0">
              <a:solidFill>
                <a:srgbClr val="002060"/>
              </a:solidFill>
            </a:endParaRPr>
          </a:p>
          <a:p>
            <a:r>
              <a:rPr lang="ru-RU" sz="2800" i="1" dirty="0" smtClean="0">
                <a:solidFill>
                  <a:srgbClr val="002060"/>
                </a:solidFill>
              </a:rPr>
              <a:t>По </a:t>
            </a:r>
            <a:r>
              <a:rPr lang="ru-RU" sz="2800" i="1" dirty="0">
                <a:solidFill>
                  <a:srgbClr val="002060"/>
                </a:solidFill>
              </a:rPr>
              <a:t>материалам, используемым в процессе конструирования</a:t>
            </a:r>
            <a:r>
              <a:rPr lang="ru-RU" sz="2800" i="1" dirty="0" smtClean="0">
                <a:solidFill>
                  <a:srgbClr val="002060"/>
                </a:solidFill>
              </a:rPr>
              <a:t>:</a:t>
            </a:r>
          </a:p>
          <a:p>
            <a:endParaRPr lang="ru-RU" sz="2800" dirty="0" smtClean="0">
              <a:solidFill>
                <a:srgbClr val="002060"/>
              </a:solidFill>
            </a:endParaRPr>
          </a:p>
          <a:p>
            <a:pPr lvl="0"/>
            <a:r>
              <a:rPr lang="ru-RU" sz="2400" b="1" dirty="0" smtClean="0">
                <a:solidFill>
                  <a:srgbClr val="002060"/>
                </a:solidFill>
              </a:rPr>
              <a:t>Конструирование </a:t>
            </a:r>
            <a:r>
              <a:rPr lang="ru-RU" sz="2400" b="1" dirty="0">
                <a:solidFill>
                  <a:srgbClr val="002060"/>
                </a:solidFill>
              </a:rPr>
              <a:t>из строительных наборов.</a:t>
            </a:r>
            <a:endParaRPr lang="ru-RU" sz="2400" dirty="0">
              <a:solidFill>
                <a:srgbClr val="002060"/>
              </a:solidFill>
            </a:endParaRPr>
          </a:p>
          <a:p>
            <a:pPr lvl="0"/>
            <a:r>
              <a:rPr lang="ru-RU" sz="2400" b="1" dirty="0">
                <a:solidFill>
                  <a:srgbClr val="002060"/>
                </a:solidFill>
              </a:rPr>
              <a:t>Конструирование из конструкторов.</a:t>
            </a:r>
            <a:endParaRPr lang="ru-RU" sz="2400" dirty="0">
              <a:solidFill>
                <a:srgbClr val="002060"/>
              </a:solidFill>
            </a:endParaRPr>
          </a:p>
          <a:p>
            <a:pPr lvl="0"/>
            <a:r>
              <a:rPr lang="ru-RU" sz="2400" b="1" dirty="0">
                <a:solidFill>
                  <a:srgbClr val="002060"/>
                </a:solidFill>
              </a:rPr>
              <a:t>Конструирование из природного материала.</a:t>
            </a:r>
            <a:endParaRPr lang="ru-RU" sz="2400" dirty="0">
              <a:solidFill>
                <a:srgbClr val="002060"/>
              </a:solidFill>
            </a:endParaRPr>
          </a:p>
          <a:p>
            <a:pPr lvl="0"/>
            <a:r>
              <a:rPr lang="ru-RU" sz="2400" b="1" dirty="0">
                <a:solidFill>
                  <a:srgbClr val="002060"/>
                </a:solidFill>
              </a:rPr>
              <a:t>Конструирование из бросового материала.</a:t>
            </a:r>
            <a:endParaRPr lang="ru-RU" sz="2400" dirty="0">
              <a:solidFill>
                <a:srgbClr val="002060"/>
              </a:solidFill>
            </a:endParaRPr>
          </a:p>
          <a:p>
            <a:pPr lvl="0"/>
            <a:r>
              <a:rPr lang="ru-RU" sz="2400" b="1" dirty="0">
                <a:solidFill>
                  <a:srgbClr val="002060"/>
                </a:solidFill>
              </a:rPr>
              <a:t>Конструирование из бумаги и картона</a:t>
            </a:r>
            <a:r>
              <a:rPr lang="ru-RU" sz="2400" dirty="0">
                <a:solidFill>
                  <a:srgbClr val="002060"/>
                </a:solidFill>
              </a:rPr>
              <a:t> (</a:t>
            </a:r>
            <a:r>
              <a:rPr lang="ru-RU" sz="2400" dirty="0" err="1">
                <a:solidFill>
                  <a:srgbClr val="002060"/>
                </a:solidFill>
              </a:rPr>
              <a:t>бумагопластика</a:t>
            </a:r>
            <a:r>
              <a:rPr lang="ru-RU" sz="2400" dirty="0">
                <a:solidFill>
                  <a:srgbClr val="002060"/>
                </a:solidFill>
              </a:rPr>
              <a:t>):</a:t>
            </a:r>
          </a:p>
          <a:p>
            <a:pPr lvl="0"/>
            <a:r>
              <a:rPr lang="ru-RU" sz="2400" b="1" i="1" dirty="0">
                <a:solidFill>
                  <a:srgbClr val="002060"/>
                </a:solidFill>
              </a:rPr>
              <a:t>оригами;</a:t>
            </a:r>
            <a:endParaRPr lang="ru-RU" sz="2400" dirty="0">
              <a:solidFill>
                <a:srgbClr val="002060"/>
              </a:solidFill>
            </a:endParaRPr>
          </a:p>
          <a:p>
            <a:pPr lvl="0"/>
            <a:r>
              <a:rPr lang="ru-RU" sz="2400" b="1" i="1" dirty="0">
                <a:solidFill>
                  <a:srgbClr val="002060"/>
                </a:solidFill>
              </a:rPr>
              <a:t>объемное бумажно-картонное моделирование.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73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74"/>
            <a:ext cx="9130568" cy="684792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99592" y="548680"/>
            <a:ext cx="6984776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/>
              <a:t>По содержанию:</a:t>
            </a:r>
            <a:endParaRPr lang="ru-RU" sz="2800" dirty="0"/>
          </a:p>
          <a:p>
            <a:pPr lvl="0"/>
            <a:r>
              <a:rPr lang="ru-RU" sz="2400" b="1" dirty="0"/>
              <a:t>Реалистичное конструирование.</a:t>
            </a:r>
            <a:endParaRPr lang="ru-RU" sz="2400" dirty="0"/>
          </a:p>
          <a:p>
            <a:pPr lvl="0"/>
            <a:r>
              <a:rPr lang="ru-RU" sz="2400" b="1" dirty="0"/>
              <a:t>Стилизованное.</a:t>
            </a:r>
            <a:endParaRPr lang="ru-RU" sz="2400" dirty="0"/>
          </a:p>
          <a:p>
            <a:pPr lvl="0"/>
            <a:r>
              <a:rPr lang="ru-RU" sz="2400" b="1" dirty="0"/>
              <a:t>Абстрактное.</a:t>
            </a:r>
            <a:endParaRPr lang="ru-RU" sz="2400" dirty="0"/>
          </a:p>
          <a:p>
            <a:pPr lvl="0"/>
            <a:r>
              <a:rPr lang="ru-RU" sz="2400" dirty="0"/>
              <a:t> </a:t>
            </a:r>
          </a:p>
          <a:p>
            <a:pPr lvl="0"/>
            <a:r>
              <a:rPr lang="ru-RU" sz="2800" i="1" dirty="0"/>
              <a:t>По характеру деятельности детей:</a:t>
            </a:r>
            <a:r>
              <a:rPr lang="ru-RU" sz="2800" dirty="0"/>
              <a:t> </a:t>
            </a:r>
            <a:r>
              <a:rPr lang="ru-RU" sz="2400" b="1" dirty="0"/>
              <a:t>Индивидуальное.</a:t>
            </a:r>
            <a:endParaRPr lang="ru-RU" sz="2400" dirty="0"/>
          </a:p>
          <a:p>
            <a:pPr lvl="0"/>
            <a:r>
              <a:rPr lang="ru-RU" sz="2400" b="1" dirty="0"/>
              <a:t>Коллективное.</a:t>
            </a:r>
            <a:endParaRPr lang="ru-RU" sz="2400" dirty="0"/>
          </a:p>
          <a:p>
            <a:pPr lvl="0"/>
            <a:endParaRPr lang="ru-RU" sz="2400" i="1" dirty="0" smtClean="0"/>
          </a:p>
          <a:p>
            <a:pPr lvl="0"/>
            <a:r>
              <a:rPr lang="ru-RU" sz="2800" i="1" dirty="0" smtClean="0"/>
              <a:t>По </a:t>
            </a:r>
            <a:r>
              <a:rPr lang="ru-RU" sz="2800" i="1" dirty="0"/>
              <a:t>назначение:</a:t>
            </a:r>
            <a:r>
              <a:rPr lang="ru-RU" sz="2800" dirty="0"/>
              <a:t> </a:t>
            </a:r>
            <a:endParaRPr lang="ru-RU" sz="2800" dirty="0" smtClean="0"/>
          </a:p>
          <a:p>
            <a:pPr lvl="0"/>
            <a:r>
              <a:rPr lang="ru-RU" sz="2400" b="1" dirty="0" smtClean="0"/>
              <a:t>Конструирование</a:t>
            </a:r>
            <a:r>
              <a:rPr lang="ru-RU" sz="2400" b="1" dirty="0"/>
              <a:t>, имеющее практическое назначение.</a:t>
            </a:r>
            <a:endParaRPr lang="ru-RU" sz="2400" dirty="0"/>
          </a:p>
          <a:p>
            <a:pPr lvl="0"/>
            <a:r>
              <a:rPr lang="ru-RU" sz="2400" b="1" dirty="0"/>
              <a:t>Конструирование, имеющее художественно-эстетическое назначение</a:t>
            </a:r>
            <a:r>
              <a:rPr lang="ru-RU" b="1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198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0568" cy="6847926"/>
          </a:xfrm>
          <a:prstGeom prst="rect">
            <a:avLst/>
          </a:prstGeom>
        </p:spPr>
      </p:pic>
      <p:pic>
        <p:nvPicPr>
          <p:cNvPr id="1028" name="Picture 4" descr="C:\Users\Admin\Downloads\IMG-20220303-WA00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22" t="17000" r="26104"/>
          <a:stretch/>
        </p:blipFill>
        <p:spPr bwMode="auto">
          <a:xfrm rot="20274104">
            <a:off x="1081224" y="4130427"/>
            <a:ext cx="2333786" cy="20456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ownloads\IMG-20220303-WA0031 (1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06" t="20521" r="30340" b="24575"/>
          <a:stretch/>
        </p:blipFill>
        <p:spPr bwMode="auto">
          <a:xfrm rot="1708829">
            <a:off x="6103655" y="3543234"/>
            <a:ext cx="1429362" cy="24757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ownloads\IMG-20220303-WA0026 (1)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2" t="21594" r="7404" b="10585"/>
          <a:stretch/>
        </p:blipFill>
        <p:spPr bwMode="auto">
          <a:xfrm rot="21047176">
            <a:off x="881723" y="752532"/>
            <a:ext cx="3397657" cy="15279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ownloads\IMG-20220303-WA0037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8" t="28051" r="39033" b="32732"/>
          <a:stretch/>
        </p:blipFill>
        <p:spPr bwMode="auto">
          <a:xfrm rot="16200000">
            <a:off x="3698662" y="2485556"/>
            <a:ext cx="1858709" cy="24882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dmin\Downloads\IMG_20220303_131905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3" t="25199" r="9614" b="21036"/>
          <a:stretch/>
        </p:blipFill>
        <p:spPr bwMode="auto">
          <a:xfrm rot="12008476">
            <a:off x="4717879" y="1058588"/>
            <a:ext cx="3461818" cy="16396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042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74"/>
            <a:ext cx="9130568" cy="6847926"/>
          </a:xfrm>
          <a:prstGeom prst="rect">
            <a:avLst/>
          </a:prstGeom>
        </p:spPr>
      </p:pic>
      <p:pic>
        <p:nvPicPr>
          <p:cNvPr id="3074" name="Picture 2" descr="C:\Users\Admin\Downloads\IMG-20220303-WA0034 (1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5" t="19788" r="20605" b="29402"/>
          <a:stretch/>
        </p:blipFill>
        <p:spPr bwMode="auto">
          <a:xfrm rot="14636032">
            <a:off x="1223633" y="721623"/>
            <a:ext cx="2046222" cy="24918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ownloads\IMG-20220303-WA003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4" t="14458" r="25925" b="16800"/>
          <a:stretch/>
        </p:blipFill>
        <p:spPr bwMode="auto">
          <a:xfrm rot="17163432">
            <a:off x="6007049" y="392057"/>
            <a:ext cx="1991532" cy="23855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\Downloads\IMG-20220303-WA003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2" t="24167" r="24929"/>
          <a:stretch/>
        </p:blipFill>
        <p:spPr bwMode="auto">
          <a:xfrm>
            <a:off x="5836399" y="3908498"/>
            <a:ext cx="2332831" cy="23247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\Downloads\IMG-20220303-WA007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20" t="22594" r="2105" b="17719"/>
          <a:stretch/>
        </p:blipFill>
        <p:spPr bwMode="auto">
          <a:xfrm>
            <a:off x="3505461" y="2537161"/>
            <a:ext cx="2252291" cy="18999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dmin\Downloads\IMG-20220303-WA0067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94" t="31385" r="-152027" b="-21722"/>
          <a:stretch/>
        </p:blipFill>
        <p:spPr bwMode="auto">
          <a:xfrm>
            <a:off x="6090810" y="5013176"/>
            <a:ext cx="2333668" cy="15774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Admin\Downloads\IMG-20220303-WA006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71695" y="4437111"/>
            <a:ext cx="2633766" cy="19753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81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02006" cy="6847926"/>
          </a:xfrm>
          <a:prstGeom prst="rect">
            <a:avLst/>
          </a:prstGeom>
        </p:spPr>
      </p:pic>
      <p:sp>
        <p:nvSpPr>
          <p:cNvPr id="4" name="AutoShape 2" descr="IMG_20220303_13153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IMG_20220303_131534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IMG_20220303_131534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IMG_20220303_131534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3" name="Picture 9" descr="C:\Users\Admin\Downloads\IMG_20220303_131534 (1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2" t="763" r="26347" b="24213"/>
          <a:stretch/>
        </p:blipFill>
        <p:spPr bwMode="auto">
          <a:xfrm>
            <a:off x="1043607" y="465138"/>
            <a:ext cx="3428381" cy="25346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C:\Users\Admin\Downloads\IMG_20220303_1313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138462" y="42691"/>
            <a:ext cx="2534681" cy="33795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5" name="Picture 11" descr="C:\Users\Admin\Downloads\IMG-20220303-WA006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" t="12809" r="-888" b="4605"/>
          <a:stretch/>
        </p:blipFill>
        <p:spPr bwMode="auto">
          <a:xfrm>
            <a:off x="1021332" y="3434232"/>
            <a:ext cx="3279824" cy="25150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C:\Users\Admin\Downloads\IMG-20220303-WA0068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2" t="19336" r="2180" b="16187"/>
          <a:stretch/>
        </p:blipFill>
        <p:spPr bwMode="auto">
          <a:xfrm rot="10800000">
            <a:off x="4601002" y="3457075"/>
            <a:ext cx="3494587" cy="23813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297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74"/>
            <a:ext cx="9130568" cy="6847926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3886390"/>
              </p:ext>
            </p:extLst>
          </p:nvPr>
        </p:nvGraphicFramePr>
        <p:xfrm>
          <a:off x="899592" y="548680"/>
          <a:ext cx="6782320" cy="52939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56742"/>
                <a:gridCol w="2364184"/>
                <a:gridCol w="1861394"/>
              </a:tblGrid>
              <a:tr h="219641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050">
                          <a:effectLst/>
                        </a:rPr>
                        <a:t>Формы образовательной деятельности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305" marR="2730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29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050">
                          <a:effectLst/>
                        </a:rPr>
                        <a:t>Непосредственно образова­тельная деятельность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305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050">
                          <a:effectLst/>
                        </a:rPr>
                        <a:t>Режимные моменты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305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050">
                          <a:effectLst/>
                        </a:rPr>
                        <a:t>Самостоятельная деятельность детей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305" marR="27305" marT="0" marB="0"/>
                </a:tc>
              </a:tr>
              <a:tr h="462131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75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050">
                          <a:effectLst/>
                        </a:rPr>
                        <a:t>Занятия (конструирова­ние и художественное кон­струирование);</a:t>
                      </a:r>
                      <a:endParaRPr lang="ru-RU" sz="110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75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050">
                          <a:effectLst/>
                        </a:rPr>
                        <a:t>экспериментирование;</a:t>
                      </a:r>
                      <a:endParaRPr lang="ru-RU" sz="110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75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050">
                          <a:effectLst/>
                        </a:rPr>
                        <a:t>рассматривание эстети­чески привлекательных объектов;</a:t>
                      </a:r>
                      <a:endParaRPr lang="ru-RU" sz="110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75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050">
                          <a:effectLst/>
                        </a:rPr>
                        <a:t>игры (дидактические, строительные, сюжетно-ролевые);</a:t>
                      </a:r>
                      <a:endParaRPr lang="ru-RU" sz="110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75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050">
                          <a:effectLst/>
                        </a:rPr>
                        <a:t>тематические досуги;</a:t>
                      </a:r>
                      <a:endParaRPr lang="ru-RU" sz="110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75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050">
                          <a:effectLst/>
                        </a:rPr>
                        <a:t>проектная деятельность;</a:t>
                      </a:r>
                      <a:endParaRPr lang="ru-RU" sz="110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75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050">
                          <a:effectLst/>
                        </a:rPr>
                        <a:t>конструирование по об­разцу, модели, условиям, теме, замыслу;</a:t>
                      </a:r>
                      <a:endParaRPr lang="ru-RU" sz="110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75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050">
                          <a:effectLst/>
                        </a:rPr>
                        <a:t>конструирование по простейшим чертежам и схемам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305" marR="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75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050">
                          <a:effectLst/>
                        </a:rPr>
                        <a:t>Наблюдение;</a:t>
                      </a:r>
                      <a:endParaRPr lang="ru-RU" sz="110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75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050">
                          <a:effectLst/>
                        </a:rPr>
                        <a:t>рассматривание эстетически привле­кательных объектов природы;</a:t>
                      </a:r>
                      <a:endParaRPr lang="ru-RU" sz="110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75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050">
                          <a:effectLst/>
                        </a:rPr>
                        <a:t>игра;</a:t>
                      </a:r>
                      <a:endParaRPr lang="ru-RU" sz="110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75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050">
                          <a:effectLst/>
                        </a:rPr>
                        <a:t>игровое упражне­ние;</a:t>
                      </a:r>
                      <a:endParaRPr lang="ru-RU" sz="110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75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050">
                          <a:effectLst/>
                        </a:rPr>
                        <a:t>проблемная ситу­ация;</a:t>
                      </a:r>
                      <a:endParaRPr lang="ru-RU" sz="110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75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050">
                          <a:effectLst/>
                        </a:rPr>
                        <a:t>конструирование из песка;</a:t>
                      </a:r>
                      <a:endParaRPr lang="ru-RU" sz="110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75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050">
                          <a:effectLst/>
                        </a:rPr>
                        <a:t>обсуждение (про­изведений искус­ства, средств выра­зительности и др.)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305" marR="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75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050" dirty="0">
                          <a:effectLst/>
                        </a:rPr>
                        <a:t>Игры (дидактиче­ские, строительные, сюжетно-ролевые);</a:t>
                      </a:r>
                      <a:endParaRPr lang="ru-RU" sz="1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75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050" dirty="0">
                          <a:effectLst/>
                        </a:rPr>
                        <a:t>рассматривание эстетически привле­кательных объектов природы, быта, про­изведений искус­ства;</a:t>
                      </a:r>
                      <a:endParaRPr lang="ru-RU" sz="1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75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050" dirty="0">
                          <a:effectLst/>
                        </a:rPr>
                        <a:t>самостоятельная конструктивная дея­тельность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305" marR="2730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071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312</Words>
  <Application>Microsoft Office PowerPoint</Application>
  <PresentationFormat>Экран (4:3)</PresentationFormat>
  <Paragraphs>129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ussr1</dc:creator>
  <cp:lastModifiedBy>Admin</cp:lastModifiedBy>
  <cp:revision>41</cp:revision>
  <dcterms:created xsi:type="dcterms:W3CDTF">2022-03-02T06:10:16Z</dcterms:created>
  <dcterms:modified xsi:type="dcterms:W3CDTF">2022-03-03T19:57:54Z</dcterms:modified>
</cp:coreProperties>
</file>